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Play"/>
      <p:regular r:id="rId57"/>
      <p:bold r:id="rId58"/>
    </p:embeddedFont>
    <p:embeddedFont>
      <p:font typeface="Proxima Nova"/>
      <p:bold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Play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ProximaNova-bold.fntdata"/><Relationship Id="rId14" Type="http://schemas.openxmlformats.org/officeDocument/2006/relationships/slide" Target="slides/slide10.xml"/><Relationship Id="rId58" Type="http://schemas.openxmlformats.org/officeDocument/2006/relationships/font" Target="fonts/Play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6728ceb8b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26728ceb8b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6728ceb8b_0_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6728ceb8b_0_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26728ceb8b_0_7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6728ceb8b_0_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6728ceb8b_0_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26728ceb8b_0_7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6728ceb8b_0_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6728ceb8b_0_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26728ceb8b_0_7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6728ceb8b_0_7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6728ceb8b_0_7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26728ceb8b_0_7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728ceb8b_0_7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728ceb8b_0_7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26728ceb8b_0_7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6728ceb8b_0_8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6728ceb8b_0_8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26728ceb8b_0_8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6728ceb8b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6728ceb8b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26728ceb8b_0_8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6728ceb8b_0_8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26728ceb8b_0_8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ae1492df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22ae1492df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5914b60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25914b60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ae1492df_0_6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2ae1492df_0_6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22ae1492df_0_6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2ae1492df_0_10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2ae1492df_0_10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22ae1492df_0_10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2ae1492df_0_10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2ae1492df_0_10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22ae1492df_0_10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ae1492df_0_10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2ae1492df_0_10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22ae1492df_0_10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2ae1492d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2ae1492d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22ae1492d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ae1492df_0_1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2ae1492df_0_1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22ae1492df_0_1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2ae1492df_0_10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2ae1492df_0_10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22ae1492df_0_10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2ae1492df_0_10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22ae1492df_0_10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22ae1492df_0_10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2ae1492df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2ae1492df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22ae1492df_0_1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2ae1492df_0_1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22ae1492df_0_1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22ae1492df_0_1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5914b60b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5914b60b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25914b60b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28ceb8b_0_1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26728ceb8b_0_1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2ae1492df_0_1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22ae1492df_0_1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2ae1492df_0_1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2ae1492df_0_1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22ae1492df_0_1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2ae1492df_0_6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2ae1492df_0_6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22ae1492df_0_6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2ae1492df_0_1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22ae1492df_0_1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22ae1492df_0_1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2ae1492df_0_1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2ae1492df_0_1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22ae1492df_0_15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2ae1492df_0_1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22ae1492df_0_1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22ae1492df_0_15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2ae1492df_0_15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22ae1492df_0_15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6728ceb8b_0_1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26728ceb8b_0_1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6b68a01f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26b68a01f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914b60b8_1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5914b60b8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2ae1492d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2ae1492d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22ae1492d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6b68a01ff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26b68a01ff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126b68a01ff_0_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6b68a01ff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6b68a01ff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126b68a01ff_0_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6b68a01ff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6b68a01ff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26b68a01ff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2ae1492d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2ae1492d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22ae1492d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2ae1492d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22ae1492d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22ae1492df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26b68a01ff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26b68a01ff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26b68a01ff_0_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2ae1492d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2ae1492d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22ae1492d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6b68a01ff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26b68a01ff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126b68a01ff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22ae1492d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22ae1492d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122ae1492d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65659234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265659234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2ae1492df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2ae1492d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122ae1492df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2ae1492df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122ae1492df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2ae1492df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2ae1492df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122ae1492df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6565923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6565923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265659234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ae1492df_0_1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2ae1492df_0_1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22ae1492df_0_15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ae1492df_0_1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ae1492df_0_1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22ae1492df_0_1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6728ceb8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26728ceb8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artinfowler.com/bliki/PresentationDomainDataLayering.html" TargetMode="External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.android.com/studio/build/dependenci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square/okhttp/tree/master/mockwebserver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KasperskyLab/Kaspresso" TargetMode="External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android.com/training/tv/start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Missing Parts?</a:t>
            </a:r>
            <a:br>
              <a:rPr lang="ru-RU"/>
            </a:br>
            <a:br>
              <a:rPr lang="ru-RU" sz="1000"/>
            </a:br>
            <a:r>
              <a:rPr lang="ru-RU" sz="4000"/>
              <a:t>А так можно было?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/>
          <p:nvPr>
            <p:ph type="title"/>
          </p:nvPr>
        </p:nvSpPr>
        <p:spPr>
          <a:xfrm>
            <a:off x="1999342" y="25156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Он может пригодиться?</a:t>
            </a:r>
            <a:endParaRPr/>
          </a:p>
        </p:txBody>
      </p:sp>
      <p:sp>
        <p:nvSpPr>
          <p:cNvPr id="452" name="Google Shape;452;p55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Какие для него есть варианты</a:t>
            </a:r>
            <a:endParaRPr/>
          </a:p>
        </p:txBody>
      </p:sp>
      <p:pic>
        <p:nvPicPr>
          <p:cNvPr id="459" name="Google Shape;459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Отобразить какую-то дополнительную (второстепенную) информацию;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Отображать информацию, которая должна быть изменяемой;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Имеющийся опросник;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Форма оплаты;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Делаем приложение на основе адаптивного сайта;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Общаться с JS (?)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Очень прост в настройке</a:t>
            </a:r>
            <a:endParaRPr/>
          </a:p>
        </p:txBody>
      </p:sp>
      <p:sp>
        <p:nvSpPr>
          <p:cNvPr id="467" name="Google Shape;467;p5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WebView </a:t>
            </a:r>
            <a:r>
              <a:rPr lang="ru-RU"/>
              <a:t>- View для рендеринга страницы. Браузер внутри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коде можно еще донастроить WebView под свои нужды (включить JavaScript или сделать ручную обработку переходов)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Включает в себя дефолтные контролы и обработчики для зума, а навигация (forward, back) должна будет делаться исключительно своими силами:)</a:t>
            </a:r>
            <a:endParaRPr/>
          </a:p>
        </p:txBody>
      </p:sp>
      <p:sp>
        <p:nvSpPr>
          <p:cNvPr id="468" name="Google Shape;468;p57"/>
          <p:cNvSpPr txBox="1"/>
          <p:nvPr/>
        </p:nvSpPr>
        <p:spPr>
          <a:xfrm>
            <a:off x="6196975" y="1680700"/>
            <a:ext cx="5937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// manifest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uses-permission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android.permission.INTERNET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// layout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WebView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@+id/webview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// load page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webview.loadUrl(url)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// advanced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webview.settings.apply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javaScriptEnabled = 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webViewClient = CustomWebClient()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Собственная обработка переходов</a:t>
            </a:r>
            <a:endParaRPr/>
          </a:p>
        </p:txBody>
      </p:sp>
      <p:sp>
        <p:nvSpPr>
          <p:cNvPr id="475" name="Google Shape;475;p58"/>
          <p:cNvSpPr txBox="1"/>
          <p:nvPr/>
        </p:nvSpPr>
        <p:spPr>
          <a:xfrm>
            <a:off x="677325" y="1727700"/>
            <a:ext cx="10855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webViewClient = SandboxWebClient()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SandboxWebClient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WebViewClient()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shouldOverrideUrlLoading(view: WebView?,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?):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(isForbiddenUrl(url))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Toast.makeText(view!!.context,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"Forbidden Url: $url"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Toast.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LENGTH_LONG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).show()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fun isForbiddenUrl(url: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?):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!url.isNullOrBlank() &amp;&amp; url.startsWith(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практики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Взаимодействие Android с функциями страницы</a:t>
            </a:r>
            <a:endParaRPr/>
          </a:p>
        </p:txBody>
      </p:sp>
      <p:sp>
        <p:nvSpPr>
          <p:cNvPr id="488" name="Google Shape;488;p6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Проще всего построить взаимодействие при помощи вызова JavaScript функций самой страницы. Код самой функции уже может делать изменения на странице.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Необходимо разрешить использование JavaScript.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вызова JavaScript-функции поможет метод </a:t>
            </a:r>
            <a:r>
              <a:rPr b="1" lang="ru-RU"/>
              <a:t>evaluateJavascript</a:t>
            </a:r>
            <a:r>
              <a:rPr lang="ru-RU"/>
              <a:t>. Где первый параметр - это вызов самой функции. Второй параметр - подписка на результат исполнения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поискать еще варианты вызова, для старых Android работал такой вариант </a:t>
            </a:r>
            <a:r>
              <a:rPr b="1" lang="ru-RU"/>
              <a:t>webview.loadUrl("javascript:enable();")</a:t>
            </a:r>
            <a:r>
              <a:rPr lang="ru-RU"/>
              <a:t>.</a:t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6597150" y="1773250"/>
            <a:ext cx="509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!!!!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webview.settings.apply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javaScriptEnabled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without result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webview.evaluateJavascript(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"function1()"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with result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webview.evaluateJavascript(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"function2(‘$param’)"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return String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Необходимо разрешить использование JavaScript.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Зарегистрировать свой </a:t>
            </a:r>
            <a:r>
              <a:rPr b="1" lang="ru-RU"/>
              <a:t>JavascriptInterface</a:t>
            </a:r>
            <a:r>
              <a:rPr lang="ru-RU"/>
              <a:t> при помощи метода </a:t>
            </a:r>
            <a:r>
              <a:rPr b="1" lang="ru-RU"/>
              <a:t>addJavascriptInterface. </a:t>
            </a:r>
            <a:r>
              <a:rPr lang="ru-RU"/>
              <a:t>Второй параметр метода, </a:t>
            </a:r>
            <a:r>
              <a:rPr b="1" lang="ru-RU"/>
              <a:t>name</a:t>
            </a:r>
            <a:r>
              <a:rPr lang="ru-RU"/>
              <a:t>, потребуется для того, чтобы дергать методы именно этого интерфейса со страницы.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JavascriptInterface </a:t>
            </a:r>
            <a:r>
              <a:rPr lang="ru-RU"/>
              <a:t>класс создается без наследования. Но методам, к которым будет обращаться JavaScript, надо будет пометить аннотацией </a:t>
            </a:r>
            <a:r>
              <a:rPr b="1" lang="ru-RU"/>
              <a:t>@JavascriptInterface.</a:t>
            </a:r>
            <a:endParaRPr b="1"/>
          </a:p>
        </p:txBody>
      </p:sp>
      <p:sp>
        <p:nvSpPr>
          <p:cNvPr id="496" name="Google Shape;496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Взаимодействие страницы с Android</a:t>
            </a:r>
            <a:endParaRPr/>
          </a:p>
        </p:txBody>
      </p:sp>
      <p:sp>
        <p:nvSpPr>
          <p:cNvPr id="497" name="Google Shape;497;p61"/>
          <p:cNvSpPr txBox="1"/>
          <p:nvPr/>
        </p:nvSpPr>
        <p:spPr>
          <a:xfrm>
            <a:off x="6369950" y="1770400"/>
            <a:ext cx="56631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!!!!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webview.settings.apply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javaScriptEnabled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set callback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webview.apply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addJavascriptInterface(CustomWebInterface(),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callback example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CustomWebInterface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(val activity: Activity)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@JavascriptInterface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fun showToast(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on page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showAndroidToast(message)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.showToast(message);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1999417" y="29719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в проекте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3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3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3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3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3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3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3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Немного о Gradle</a:t>
            </a:r>
            <a:endParaRPr/>
          </a:p>
        </p:txBody>
      </p:sp>
      <p:sp>
        <p:nvSpPr>
          <p:cNvPr id="515" name="Google Shape;515;p63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Точнее, об Android Gradle Plugin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/>
          <p:nvPr/>
        </p:nvSpPr>
        <p:spPr>
          <a:xfrm>
            <a:off x="1510400" y="304762"/>
            <a:ext cx="9391168" cy="6248472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4"/>
          <p:cNvSpPr txBox="1"/>
          <p:nvPr>
            <p:ph type="title"/>
          </p:nvPr>
        </p:nvSpPr>
        <p:spPr>
          <a:xfrm>
            <a:off x="1557273" y="1682649"/>
            <a:ext cx="90774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Как вам?:)</a:t>
            </a:r>
            <a:br>
              <a:rPr lang="ru-RU">
                <a:solidFill>
                  <a:schemeClr val="lt1"/>
                </a:solidFill>
              </a:rPr>
            </a:br>
            <a:r>
              <a:rPr lang="ru-RU">
                <a:solidFill>
                  <a:schemeClr val="lt1"/>
                </a:solidFill>
              </a:rPr>
              <a:t>Какие-то вещи успели через него порешать?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3433281" y="42789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О чем еще можно рассказать?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???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???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???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???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в нем еще есть полезного</a:t>
            </a:r>
            <a:endParaRPr/>
          </a:p>
        </p:txBody>
      </p:sp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Android Gradle Plugin</a:t>
            </a:r>
            <a:r>
              <a:rPr lang="ru-RU"/>
              <a:t> дает достаточно много инструмента для решения разных проблем.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зачастую про них начинаем узнавать, когда сталкиваемся с проблемами, которые уже на уровне кода решить нет возможности</a:t>
            </a:r>
            <a:endParaRPr/>
          </a:p>
        </p:txBody>
      </p:sp>
      <p:sp>
        <p:nvSpPr>
          <p:cNvPr id="531" name="Google Shape;531;p65"/>
          <p:cNvSpPr txBox="1"/>
          <p:nvPr/>
        </p:nvSpPr>
        <p:spPr>
          <a:xfrm>
            <a:off x="6374700" y="1773250"/>
            <a:ext cx="5158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apk signing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signingConfigs {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build type variants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buildTypes {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yet another build variants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flavorDimensions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"vendor"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productFlavors {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dependency conflict resolving...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packagingOptions {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additional repositories (not AGP)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repositories {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just variables (not AGP)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buildscript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ext.kotlin_version =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'1.5.31'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additional variables for BuildConfig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buildConfigField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"boolean"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"DEBUG_CONFIG"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additional resource value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resValue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"base_url"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"https://sample.ru"</a:t>
            </a:r>
            <a:endParaRPr sz="12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Она важна именно для релизных сборок.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Подпись делает так, что поверх вашего приложения не встанет приложение с таким же именем пакета, если у него отличная подпись.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в GooglePlay запрещено распространение APK, все должны переходить на формат AAB, который при превращении в APK подпишет сам магазин.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еще остались магазины, которые позволяют выгружать APK.</a:t>
            </a:r>
            <a:endParaRPr/>
          </a:p>
        </p:txBody>
      </p:sp>
      <p:sp>
        <p:nvSpPr>
          <p:cNvPr id="538" name="Google Shape;538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Подпись?</a:t>
            </a:r>
            <a:endParaRPr/>
          </a:p>
        </p:txBody>
      </p:sp>
      <p:sp>
        <p:nvSpPr>
          <p:cNvPr id="539" name="Google Shape;539;p66"/>
          <p:cNvSpPr txBox="1"/>
          <p:nvPr/>
        </p:nvSpPr>
        <p:spPr>
          <a:xfrm>
            <a:off x="6291450" y="1773250"/>
            <a:ext cx="5575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signingConfigs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dummy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storeFile file(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"$rootDir/danger/dummy.jks"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storePassword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'qwerty'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keyAlias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'dummy'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keyPassword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'qwerty'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buildTypes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debug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signingConfig signingConfigs.dummy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release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signingConfig signingConfigs.dummy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 дефолту есть два типа - </a:t>
            </a:r>
            <a:r>
              <a:rPr b="1" lang="ru-RU"/>
              <a:t>release</a:t>
            </a:r>
            <a:r>
              <a:rPr lang="ru-RU"/>
              <a:t> и </a:t>
            </a:r>
            <a:r>
              <a:rPr b="1" lang="ru-RU"/>
              <a:t>debug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по потребностям можно будет добавить свой тип (который для удобства может основываться на основном типе) и в нем провести дополнительные настройки.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Здесь основные флаги: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signingConfig</a:t>
            </a:r>
            <a:r>
              <a:rPr lang="ru-RU"/>
              <a:t> - чем подписывать приложение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debuggable </a:t>
            </a:r>
            <a:r>
              <a:rPr lang="ru-RU"/>
              <a:t>- возможность дебажить этот тип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minifyEnabled </a:t>
            </a:r>
            <a:r>
              <a:rPr lang="ru-RU"/>
              <a:t>- оптимизация веса приложения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proguardFiles </a:t>
            </a:r>
            <a:r>
              <a:rPr lang="ru-RU"/>
              <a:t>- настройка обфускации</a:t>
            </a:r>
            <a:endParaRPr/>
          </a:p>
        </p:txBody>
      </p:sp>
      <p:sp>
        <p:nvSpPr>
          <p:cNvPr id="546" name="Google Shape;546;p6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Варианты билдов</a:t>
            </a:r>
            <a:endParaRPr/>
          </a:p>
        </p:txBody>
      </p:sp>
      <p:sp>
        <p:nvSpPr>
          <p:cNvPr id="547" name="Google Shape;547;p67"/>
          <p:cNvSpPr txBox="1"/>
          <p:nvPr/>
        </p:nvSpPr>
        <p:spPr>
          <a:xfrm>
            <a:off x="6301550" y="1773250"/>
            <a:ext cx="5466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buildTypes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debug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signingConfig signingConfigs.dummy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release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signingConfig signingConfigs.dummy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minifyEnabled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unsafe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initWith release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debuggable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matchingFallbacks = [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'release'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примера справа видно, что есть два вида “вкусов”. При желании их можно делать и больше.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Оно полезно, когда мы билдим приложения в разные магазины. И мы хотим на уровне компиляции разные библиотеки </a:t>
            </a:r>
            <a:r>
              <a:rPr lang="ru-RU"/>
              <a:t>положить</a:t>
            </a:r>
            <a:r>
              <a:rPr lang="ru-RU"/>
              <a:t> в приложение, чтобы не тащить весь код.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пример, ранее показывали, что при помощи “вкусов” можно сделать trial и payment версии приложений в рамках одного проекта.</a:t>
            </a:r>
            <a:endParaRPr/>
          </a:p>
        </p:txBody>
      </p:sp>
      <p:sp>
        <p:nvSpPr>
          <p:cNvPr id="554" name="Google Shape;554;p6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“Вкусы” приложения</a:t>
            </a:r>
            <a:endParaRPr/>
          </a:p>
        </p:txBody>
      </p:sp>
      <p:sp>
        <p:nvSpPr>
          <p:cNvPr id="555" name="Google Shape;555;p68"/>
          <p:cNvSpPr txBox="1"/>
          <p:nvPr/>
        </p:nvSpPr>
        <p:spPr>
          <a:xfrm>
            <a:off x="6321275" y="1773250"/>
            <a:ext cx="4969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flavorDimensions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"vendor"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productFlavors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simple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dimension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advanced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dimension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huawei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dimension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"vendor"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google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dimension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"vendor"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573372" y="686091"/>
            <a:ext cx="4621500" cy="27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Результат таких настроек</a:t>
            </a:r>
            <a:endParaRPr/>
          </a:p>
        </p:txBody>
      </p:sp>
      <p:pic>
        <p:nvPicPr>
          <p:cNvPr id="562" name="Google Shape;5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13" y="1378366"/>
            <a:ext cx="44862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“Вкусы” и типы </a:t>
            </a:r>
            <a:r>
              <a:rPr lang="ru-RU"/>
              <a:t>позволяют</a:t>
            </a:r>
            <a:r>
              <a:rPr lang="ru-RU"/>
              <a:t> вам конфигурировать зависимости</a:t>
            </a:r>
            <a:endParaRPr/>
          </a:p>
        </p:txBody>
      </p:sp>
      <p:sp>
        <p:nvSpPr>
          <p:cNvPr id="569" name="Google Shape;569;p70"/>
          <p:cNvSpPr txBox="1"/>
          <p:nvPr/>
        </p:nvSpPr>
        <p:spPr>
          <a:xfrm>
            <a:off x="2900550" y="2355575"/>
            <a:ext cx="6390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":base:loggers:api"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debugImplementation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":base:loggers:simple"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simpleImplementation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'ru.tinkoff.decoro:decoro:1.5.0'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advancedReleaseImplementation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":base:loggers:empty"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'junit:junit:4.+'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"io.mockk:mockk:1.12.3"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'androidx.test.ext:junit:1.1.3'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buildConfigField</a:t>
            </a:r>
            <a:r>
              <a:rPr lang="ru-RU"/>
              <a:t> положит значение в </a:t>
            </a:r>
            <a:r>
              <a:rPr b="1" lang="ru-RU"/>
              <a:t>BuildConfig </a:t>
            </a:r>
            <a:r>
              <a:rPr lang="ru-RU"/>
              <a:t>файл модуля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resValue</a:t>
            </a:r>
            <a:r>
              <a:rPr lang="ru-RU"/>
              <a:t> положит ресурс в values модуля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resValue</a:t>
            </a:r>
            <a:r>
              <a:rPr lang="ru-RU"/>
              <a:t> придется использовать, если нет возможности подложить эти значения стандартными средствами gradle - это создание папки с нужным типом или “вкусом”, на уровне папки </a:t>
            </a:r>
            <a:r>
              <a:rPr b="1" lang="ru-RU"/>
              <a:t>main</a:t>
            </a:r>
            <a:r>
              <a:rPr lang="ru-RU"/>
              <a:t>, и там по Android структуре проекта создание res папки и папки </a:t>
            </a:r>
            <a:r>
              <a:rPr b="1" lang="ru-RU"/>
              <a:t>values</a:t>
            </a:r>
            <a:r>
              <a:rPr lang="ru-RU"/>
              <a:t>.</a:t>
            </a:r>
            <a:endParaRPr/>
          </a:p>
        </p:txBody>
      </p:sp>
      <p:sp>
        <p:nvSpPr>
          <p:cNvPr id="576" name="Google Shape;576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Дополнительные значения</a:t>
            </a:r>
            <a:endParaRPr/>
          </a:p>
        </p:txBody>
      </p:sp>
      <p:sp>
        <p:nvSpPr>
          <p:cNvPr id="577" name="Google Shape;577;p71"/>
          <p:cNvSpPr txBox="1"/>
          <p:nvPr/>
        </p:nvSpPr>
        <p:spPr>
          <a:xfrm>
            <a:off x="6341175" y="1766700"/>
            <a:ext cx="6589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flavorDimensions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productFlavors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simple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dimension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"structure"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buildConfigField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"boolean"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"IS_SIMPLE"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resValue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"base_url"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"https://simple.ru"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buildTypes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release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buildConfigField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"boolean"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"DEBUG_CONFIG"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resValue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"string"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"analytics_url"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"https://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не частый кейс.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иногда при затаскивании зависимостей, gradle может ругаться, что есть какие-то одинаковые файлы. В данном случае можно при помощи этой опции указать, как это надо будет обработать.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Чаще встречается проблема, когда тащатся одинаковые файлы и кладутся по одному пути. Если файлы не важные для работы кода - их просто удаляют.</a:t>
            </a:r>
            <a:endParaRPr/>
          </a:p>
        </p:txBody>
      </p:sp>
      <p:sp>
        <p:nvSpPr>
          <p:cNvPr id="584" name="Google Shape;584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Конфликты из-за одинаковых файлов</a:t>
            </a:r>
            <a:endParaRPr/>
          </a:p>
        </p:txBody>
      </p:sp>
      <p:sp>
        <p:nvSpPr>
          <p:cNvPr id="585" name="Google Shape;585;p72"/>
          <p:cNvSpPr txBox="1"/>
          <p:nvPr/>
        </p:nvSpPr>
        <p:spPr>
          <a:xfrm>
            <a:off x="6301400" y="1773250"/>
            <a:ext cx="530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packagingOptions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exclude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'META-INF/INDEX.LIST'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exclude 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"META-INF/*.kotlin_module"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Этот пункт позволяет управлять репозиториями, которые используются для выкачивания зависимостей.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 все библиотеки выкладывают в публичные репозитории. Какие-то хранятся на внутренних репозиториях под авторизацией и без.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Репозитории</a:t>
            </a:r>
            <a:endParaRPr/>
          </a:p>
        </p:txBody>
      </p:sp>
      <p:sp>
        <p:nvSpPr>
          <p:cNvPr id="593" name="Google Shape;593;p73"/>
          <p:cNvSpPr txBox="1"/>
          <p:nvPr/>
        </p:nvSpPr>
        <p:spPr>
          <a:xfrm>
            <a:off x="6609500" y="1773250"/>
            <a:ext cx="6480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credentials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username </a:t>
            </a:r>
            <a:r>
              <a:rPr lang="ru-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getenv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'PREMIER_NEXUS_LOGIN'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password </a:t>
            </a:r>
            <a:r>
              <a:rPr lang="ru-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getenv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'PREMIER_NEXUS_PASSWORD'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 </a:t>
            </a:r>
            <a:r>
              <a:rPr lang="ru-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getenv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'PREMIER_NEXUS_MAVEN'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'https://developer.huawei.com/repo/'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'https://dl.google.com/dl/android/maven2/' </a:t>
            </a: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mavenCentral()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"/>
          <p:cNvSpPr txBox="1"/>
          <p:nvPr>
            <p:ph idx="1" type="body"/>
          </p:nvPr>
        </p:nvSpPr>
        <p:spPr>
          <a:xfrm>
            <a:off x="677327" y="1773250"/>
            <a:ext cx="43917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Эти переменные можно заносить разными способами.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Обычно используется для версии библиотек. В данном случае</a:t>
            </a:r>
            <a:r>
              <a:rPr lang="ru-RU"/>
              <a:t>,</a:t>
            </a:r>
            <a:r>
              <a:rPr lang="ru-RU"/>
              <a:t> если версия будет устаревшей, то gradle ее даже подсветит в конфигах</a:t>
            </a:r>
            <a:endParaRPr/>
          </a:p>
        </p:txBody>
      </p:sp>
      <p:sp>
        <p:nvSpPr>
          <p:cNvPr id="600" name="Google Shape;600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Глобальные переменные для сборки</a:t>
            </a:r>
            <a:endParaRPr/>
          </a:p>
        </p:txBody>
      </p:sp>
      <p:sp>
        <p:nvSpPr>
          <p:cNvPr id="601" name="Google Shape;601;p74"/>
          <p:cNvSpPr txBox="1"/>
          <p:nvPr/>
        </p:nvSpPr>
        <p:spPr>
          <a:xfrm>
            <a:off x="5436725" y="1773250"/>
            <a:ext cx="7076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buildscript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ext.kotlin_version =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'1.5.31'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ext.coroutine_version =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'1.5.2'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"org.jetbrains.kotlin:kotlin-stdlib:$kotlin_version"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Модули?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7" name="Google Shape;607;p75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Монолит vs М</a:t>
            </a:r>
            <a:r>
              <a:rPr lang="ru-RU"/>
              <a:t>ного</a:t>
            </a:r>
            <a:r>
              <a:rPr lang="ru-RU"/>
              <a:t>модульность</a:t>
            </a:r>
            <a:endParaRPr/>
          </a:p>
        </p:txBody>
      </p:sp>
      <p:pic>
        <p:nvPicPr>
          <p:cNvPr id="608" name="Google Shape;608;p75"/>
          <p:cNvPicPr preferRelativeResize="0"/>
          <p:nvPr/>
        </p:nvPicPr>
        <p:blipFill rotWithShape="1">
          <a:blip r:embed="rId3">
            <a:alphaModFix/>
          </a:blip>
          <a:srcRect b="18970" l="26834" r="19880" t="19137"/>
          <a:stretch/>
        </p:blipFill>
        <p:spPr>
          <a:xfrm>
            <a:off x="6095999" y="0"/>
            <a:ext cx="6096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5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5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5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5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5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6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3A3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6"/>
          <p:cNvSpPr txBox="1"/>
          <p:nvPr>
            <p:ph type="title"/>
          </p:nvPr>
        </p:nvSpPr>
        <p:spPr>
          <a:xfrm>
            <a:off x="1999417" y="20578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Что это такое</a:t>
            </a:r>
            <a:r>
              <a:rPr lang="ru-RU"/>
              <a:t>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Для чего это нужно?</a:t>
            </a:r>
            <a:endParaRPr/>
          </a:p>
        </p:txBody>
      </p:sp>
      <p:sp>
        <p:nvSpPr>
          <p:cNvPr id="620" name="Google Shape;620;p76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7"/>
          <p:cNvSpPr txBox="1"/>
          <p:nvPr>
            <p:ph type="title"/>
          </p:nvPr>
        </p:nvSpPr>
        <p:spPr>
          <a:xfrm>
            <a:off x="677325" y="692150"/>
            <a:ext cx="10855800" cy="98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Одна из наиболее распространенных схем приложения</a:t>
            </a:r>
            <a:endParaRPr/>
          </a:p>
        </p:txBody>
      </p:sp>
      <p:pic>
        <p:nvPicPr>
          <p:cNvPr id="627" name="Google Shape;6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" y="1967950"/>
            <a:ext cx="5702600" cy="40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575" y="2120375"/>
            <a:ext cx="51435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Один из вариантов построения модулей</a:t>
            </a:r>
            <a:endParaRPr/>
          </a:p>
        </p:txBody>
      </p:sp>
      <p:sp>
        <p:nvSpPr>
          <p:cNvPr id="635" name="Google Shape;635;p7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Тут я бы поддержал идею Мартина Фаулера - модули стоит делать “фуллстэковыми”</a:t>
            </a:r>
            <a:br>
              <a:rPr lang="ru-RU"/>
            </a:br>
            <a:r>
              <a:rPr lang="ru-RU" sz="1300" u="sng">
                <a:solidFill>
                  <a:schemeClr val="hlink"/>
                </a:solidFill>
                <a:hlinkClick r:id="rId3"/>
              </a:rPr>
              <a:t>https://martinfowler.com/bliki/PresentationDomainDataLayering.html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Основной довод - это позволит модулю расти абстрагированно. И в случае чего - быть заменяемым, без чистки других модулей.</a:t>
            </a:r>
            <a:endParaRPr/>
          </a:p>
        </p:txBody>
      </p:sp>
      <p:pic>
        <p:nvPicPr>
          <p:cNvPr id="636" name="Google Shape;63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184" y="1773250"/>
            <a:ext cx="51530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 создании проекта у нас уже появляется основной модуль - </a:t>
            </a:r>
            <a:r>
              <a:rPr b="1" lang="ru-RU"/>
              <a:t>app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Другие модули строятся по той же логике. Отличие только в плагине, который надо будет применить в build.gradle файле, на уровне модуля.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Вместо плагина для приложения: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'com.android.application'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Надо будет применить один из следующих плагинов: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'com.android.library'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r>
              <a:rPr lang="ru-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'java-library'</a:t>
            </a:r>
            <a:endParaRPr sz="11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выглядит модульность в Android проекте?</a:t>
            </a:r>
            <a:endParaRPr/>
          </a:p>
        </p:txBody>
      </p:sp>
      <p:pic>
        <p:nvPicPr>
          <p:cNvPr id="644" name="Google Shape;6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084" y="1639025"/>
            <a:ext cx="28956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Зависит, конечно, от потребностей.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Один из хороших подходов - это делить модуль на </a:t>
            </a:r>
            <a:r>
              <a:rPr b="1" lang="ru-RU"/>
              <a:t>API </a:t>
            </a:r>
            <a:r>
              <a:rPr lang="ru-RU"/>
              <a:t>и </a:t>
            </a:r>
            <a:r>
              <a:rPr b="1" lang="ru-RU"/>
              <a:t>IMPLEMENTATION</a:t>
            </a:r>
            <a:r>
              <a:rPr lang="ru-RU"/>
              <a:t>. Но это подходит для сложных реализаций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Где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API </a:t>
            </a:r>
            <a:r>
              <a:rPr lang="ru-RU"/>
              <a:t>- будет содержать все необходимые объекты для создания реализации. Этот модуль можно будет подключать к другим модулям, которым важно именно работать с ним, но не важна имплементация (?).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ru-RU"/>
              <a:t>IMPLEMENTATION </a:t>
            </a:r>
            <a:r>
              <a:rPr lang="ru-RU"/>
              <a:t>- вариант реализации. Он наследует </a:t>
            </a:r>
            <a:r>
              <a:rPr b="1" lang="ru-RU"/>
              <a:t>API</a:t>
            </a:r>
            <a:r>
              <a:rPr lang="ru-RU"/>
              <a:t> модуль и для его компонентов делает необходимые реализации. В результате этот модуль можно будет добавлять только в конечное приложение.</a:t>
            </a:r>
            <a:endParaRPr/>
          </a:p>
        </p:txBody>
      </p:sp>
      <p:sp>
        <p:nvSpPr>
          <p:cNvPr id="651" name="Google Shape;651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построить модуль?</a:t>
            </a:r>
            <a:endParaRPr/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724" y="2118012"/>
            <a:ext cx="3572450" cy="26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Используется все тот же механизм, что и с зависимостями. Только мы вместо ссылки на зависимость делаем ссылку на “проект”.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добавлять локальные модули в проект</a:t>
            </a:r>
            <a:endParaRPr/>
          </a:p>
        </p:txBody>
      </p:sp>
      <p:sp>
        <p:nvSpPr>
          <p:cNvPr id="660" name="Google Shape;660;p81"/>
          <p:cNvSpPr txBox="1"/>
          <p:nvPr/>
        </p:nvSpPr>
        <p:spPr>
          <a:xfrm>
            <a:off x="6231825" y="1773250"/>
            <a:ext cx="5516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":base:common"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":base:loggers:api"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debugImplementation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":base:loggers:simple"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unsafeImplementation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":base:loggers:simple"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releaseImplementation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":base:loggers:empty"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":base:images:api"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":base:images:glide"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":features:videos:api"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simpleImplementation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":base:films:simple"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advancedImplementation project(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":base:films:retrofit"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82"/>
          <p:cNvGrpSpPr/>
          <p:nvPr/>
        </p:nvGrpSpPr>
        <p:grpSpPr>
          <a:xfrm>
            <a:off x="671488" y="1773257"/>
            <a:ext cx="10873963" cy="4392632"/>
            <a:chOff x="671513" y="1773238"/>
            <a:chExt cx="10647178" cy="3959823"/>
          </a:xfrm>
        </p:grpSpPr>
        <p:sp>
          <p:nvSpPr>
            <p:cNvPr id="666" name="Google Shape;666;p82"/>
            <p:cNvSpPr/>
            <p:nvPr/>
          </p:nvSpPr>
          <p:spPr>
            <a:xfrm>
              <a:off x="671513" y="1773238"/>
              <a:ext cx="5278500" cy="19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api </a:t>
              </a:r>
              <a:r>
                <a:rPr lang="ru-RU" sz="1600">
                  <a:solidFill>
                    <a:schemeClr val="lt1"/>
                  </a:solidFill>
                </a:rPr>
                <a:t>- работает как implementation, но позволяет верхнеуровненному модулю получить доступ к объектам добавляемого модуля</a:t>
              </a:r>
              <a:endParaRPr/>
            </a:p>
          </p:txBody>
        </p:sp>
        <p:sp>
          <p:nvSpPr>
            <p:cNvPr id="667" name="Google Shape;667;p82"/>
            <p:cNvSpPr/>
            <p:nvPr/>
          </p:nvSpPr>
          <p:spPr>
            <a:xfrm>
              <a:off x="671513" y="3786974"/>
              <a:ext cx="5278500" cy="19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runtimeOnly </a:t>
              </a:r>
              <a:r>
                <a:rPr lang="ru-RU" sz="1600">
                  <a:solidFill>
                    <a:schemeClr val="lt1"/>
                  </a:solidFill>
                </a:rPr>
                <a:t>- модуль не виден на этапе компиляции. Но будет добавлен в конечный результат.</a:t>
              </a:r>
              <a:endParaRPr/>
            </a:p>
          </p:txBody>
        </p:sp>
        <p:sp>
          <p:nvSpPr>
            <p:cNvPr id="668" name="Google Shape;668;p82"/>
            <p:cNvSpPr/>
            <p:nvPr/>
          </p:nvSpPr>
          <p:spPr>
            <a:xfrm>
              <a:off x="6040191" y="1775325"/>
              <a:ext cx="5278500" cy="19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600">
                  <a:solidFill>
                    <a:schemeClr val="lt1"/>
                  </a:solidFill>
                </a:rPr>
                <a:t>compileOnly </a:t>
              </a:r>
              <a:r>
                <a:rPr lang="ru-RU" sz="1600">
                  <a:solidFill>
                    <a:schemeClr val="lt1"/>
                  </a:solidFill>
                </a:rPr>
                <a:t>- добавляет модуль только для компиляции. Используется обычно для того, чтобы просто собрать приложение, и не тянуть в него дополнительные зависимости</a:t>
              </a:r>
              <a:endParaRPr/>
            </a:p>
          </p:txBody>
        </p:sp>
        <p:sp>
          <p:nvSpPr>
            <p:cNvPr id="669" name="Google Shape;669;p82"/>
            <p:cNvSpPr/>
            <p:nvPr/>
          </p:nvSpPr>
          <p:spPr>
            <a:xfrm>
              <a:off x="6040191" y="3789061"/>
              <a:ext cx="5278500" cy="19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</a:rPr>
                <a:t>и еще несколько утилитарных</a:t>
              </a:r>
              <a:br>
                <a:rPr lang="ru-RU" sz="1600">
                  <a:solidFill>
                    <a:schemeClr val="lt1"/>
                  </a:solidFill>
                </a:rPr>
              </a:br>
              <a:r>
                <a:rPr lang="ru-RU" sz="1500" u="sng">
                  <a:solidFill>
                    <a:schemeClr val="hlink"/>
                  </a:solidFill>
                  <a:hlinkClick r:id="rId3"/>
                </a:rPr>
                <a:t>https://developer.android.com/studio/build/dependencies</a:t>
              </a:r>
              <a:endParaRPr sz="1500">
                <a:solidFill>
                  <a:schemeClr val="lt1"/>
                </a:solidFill>
              </a:endParaRPr>
            </a:p>
            <a:p>
              <a:pPr indent="0" lvl="0" marL="179387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670" name="Google Shape;670;p82"/>
          <p:cNvSpPr txBox="1"/>
          <p:nvPr>
            <p:ph type="title"/>
          </p:nvPr>
        </p:nvSpPr>
        <p:spPr>
          <a:xfrm>
            <a:off x="677325" y="692150"/>
            <a:ext cx="108558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Другие ключевые слова для добавления зависимостей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3"/>
          <p:cNvPicPr preferRelativeResize="0"/>
          <p:nvPr/>
        </p:nvPicPr>
        <p:blipFill rotWithShape="1">
          <a:blip r:embed="rId3">
            <a:alphaModFix/>
          </a:blip>
          <a:srcRect b="15146" l="17954" r="98" t="11074"/>
          <a:stretch/>
        </p:blipFill>
        <p:spPr>
          <a:xfrm>
            <a:off x="3309295" y="0"/>
            <a:ext cx="898589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3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3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3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3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3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3"/>
          <p:cNvSpPr txBox="1"/>
          <p:nvPr/>
        </p:nvSpPr>
        <p:spPr>
          <a:xfrm>
            <a:off x="603175" y="338460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и почему?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82" name="Google Shape;682;p83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Автотесты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4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4"/>
          <p:cNvSpPr txBox="1"/>
          <p:nvPr>
            <p:ph type="title"/>
          </p:nvPr>
        </p:nvSpPr>
        <p:spPr>
          <a:xfrm>
            <a:off x="1557273" y="1682649"/>
            <a:ext cx="90774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Должен ли разработчик писать тесты</a:t>
            </a:r>
            <a:r>
              <a:rPr lang="ru-RU">
                <a:solidFill>
                  <a:schemeClr val="lt1"/>
                </a:solidFill>
              </a:rPr>
              <a:t>? Какие? Почему?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9" name="Google Shape;689;p84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6" y="1119975"/>
            <a:ext cx="8871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 чем еще можно рассказать?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772" y="1119975"/>
            <a:ext cx="6662527" cy="5053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5"/>
          <p:cNvSpPr txBox="1"/>
          <p:nvPr>
            <p:ph type="title"/>
          </p:nvPr>
        </p:nvSpPr>
        <p:spPr>
          <a:xfrm>
            <a:off x="374575" y="349525"/>
            <a:ext cx="6364800" cy="27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Классификация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*одна из…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6"/>
          <p:cNvSpPr txBox="1"/>
          <p:nvPr>
            <p:ph type="title"/>
          </p:nvPr>
        </p:nvSpPr>
        <p:spPr>
          <a:xfrm>
            <a:off x="677325" y="692150"/>
            <a:ext cx="10855800" cy="10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 можно поделить на две категории, в зависимости от среды запуска</a:t>
            </a:r>
            <a:endParaRPr/>
          </a:p>
        </p:txBody>
      </p:sp>
      <p:sp>
        <p:nvSpPr>
          <p:cNvPr id="703" name="Google Shape;703;p86"/>
          <p:cNvSpPr txBox="1"/>
          <p:nvPr>
            <p:ph idx="1" type="body"/>
          </p:nvPr>
        </p:nvSpPr>
        <p:spPr>
          <a:xfrm>
            <a:off x="677325" y="2131399"/>
            <a:ext cx="5304300" cy="40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Тесты, которые запускаются на jvm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документации - </a:t>
            </a:r>
            <a:r>
              <a:rPr b="1" lang="ru-RU"/>
              <a:t>local tests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Видели папочку </a:t>
            </a:r>
            <a:r>
              <a:rPr b="1" lang="ru-RU"/>
              <a:t>test</a:t>
            </a:r>
            <a:r>
              <a:rPr lang="ru-RU"/>
              <a:t>?:)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 дефолту jvm среда, естественно, не содержит компоненты Android. Поэтому такие тесты желательно писать на компоненты, которые не завязаны на Android.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потребуется все же писать тест в такой среде, то Android компоненты тут придется </a:t>
            </a:r>
            <a:r>
              <a:rPr lang="ru-RU"/>
              <a:t>симулировать</a:t>
            </a:r>
            <a:r>
              <a:rPr lang="ru-RU"/>
              <a:t> или мокать и выставлять “дефолтное поведение”.</a:t>
            </a:r>
            <a:endParaRPr/>
          </a:p>
        </p:txBody>
      </p:sp>
      <p:sp>
        <p:nvSpPr>
          <p:cNvPr id="704" name="Google Shape;704;p86"/>
          <p:cNvSpPr txBox="1"/>
          <p:nvPr>
            <p:ph idx="2" type="body"/>
          </p:nvPr>
        </p:nvSpPr>
        <p:spPr>
          <a:xfrm>
            <a:off x="6228825" y="2131449"/>
            <a:ext cx="5304300" cy="40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Тесты, которые запускаются в реальной среде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документации - </a:t>
            </a:r>
            <a:r>
              <a:rPr b="1" lang="ru-RU"/>
              <a:t>instrumented test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Видели папочку </a:t>
            </a:r>
            <a:r>
              <a:rPr b="1" lang="ru-RU"/>
              <a:t>androidTest</a:t>
            </a:r>
            <a:r>
              <a:rPr lang="ru-RU"/>
              <a:t>?:)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запускается на эмуляторе или на Android. И в своем окружении содержит Android компоненты.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такой среде можно писать любые виды тестов.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обычный тест можно будет создать и запустить без особых проблем.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этого потребуется в папке </a:t>
            </a:r>
            <a:r>
              <a:rPr b="1" lang="ru-RU"/>
              <a:t>&lt;module&gt;/src/test/ </a:t>
            </a:r>
            <a:r>
              <a:rPr lang="ru-RU"/>
              <a:t>создать класс.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 методам этого класса просто прикрепить аннотацию </a:t>
            </a:r>
            <a:r>
              <a:rPr b="1" lang="ru-RU"/>
              <a:t>@Test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Простой способ запустить тест - это слева от названия этого класса или его методов нажать на зеленый треугольник.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Build local unit tests</a:t>
            </a:r>
            <a:endParaRPr/>
          </a:p>
        </p:txBody>
      </p:sp>
      <p:sp>
        <p:nvSpPr>
          <p:cNvPr id="712" name="Google Shape;712;p87"/>
          <p:cNvSpPr txBox="1"/>
          <p:nvPr/>
        </p:nvSpPr>
        <p:spPr>
          <a:xfrm>
            <a:off x="6500425" y="1470675"/>
            <a:ext cx="5304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for android objects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testOptions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unitTests.returnDefaultValues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main dependency for 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'junit:junit:4.+'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ServiceLocatorTest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fun stack_test_add()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Robolectric</a:t>
            </a:r>
            <a:r>
              <a:rPr lang="ru-RU"/>
              <a:t> - “симуляция” Android, чтобы можно было запускать тесты на JVM.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Mockito </a:t>
            </a:r>
            <a:r>
              <a:rPr lang="ru-RU"/>
              <a:t>и</a:t>
            </a:r>
            <a:r>
              <a:rPr b="1" lang="ru-RU"/>
              <a:t> Mockk</a:t>
            </a:r>
            <a:r>
              <a:rPr lang="ru-RU"/>
              <a:t> - фреймворк для “заглушек”. Позволяет вместо реальных объектов делать фейковые объекты, чтобы можно было корректировать поведение или проверять вызовы.</a:t>
            </a:r>
            <a:endParaRPr/>
          </a:p>
        </p:txBody>
      </p:sp>
      <p:sp>
        <p:nvSpPr>
          <p:cNvPr id="719" name="Google Shape;719;p8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Дополнительные зависимости</a:t>
            </a:r>
            <a:endParaRPr/>
          </a:p>
        </p:txBody>
      </p:sp>
      <p:sp>
        <p:nvSpPr>
          <p:cNvPr id="720" name="Google Shape;720;p88"/>
          <p:cNvSpPr txBox="1"/>
          <p:nvPr/>
        </p:nvSpPr>
        <p:spPr>
          <a:xfrm>
            <a:off x="6184800" y="1773250"/>
            <a:ext cx="822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Robolectric environment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"androidx.test:core:$..."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Mockito framework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"org.mockito:mockito-core:$..."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mockito-kotlin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"org.mockito.kotlin:mockito-kotlin:$..."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Mockk framework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"io.mockk:mockk:$..."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Идеальный вариант для Unit-тестирования.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можем создать мок нужного нам объекта и положить его в исследуемый Unit.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Моку можно задать, какой результат должен будет вернуть метод.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 после проведения теста - проверить, какие вызовы были сделаны у мока.</a:t>
            </a:r>
            <a:endParaRPr/>
          </a:p>
        </p:txBody>
      </p:sp>
      <p:sp>
        <p:nvSpPr>
          <p:cNvPr id="727" name="Google Shape;727;p8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Спасибо, моки, что вы есть!</a:t>
            </a:r>
            <a:endParaRPr/>
          </a:p>
        </p:txBody>
      </p:sp>
      <p:sp>
        <p:nvSpPr>
          <p:cNvPr id="728" name="Google Shape;728;p89"/>
          <p:cNvSpPr txBox="1"/>
          <p:nvPr/>
        </p:nvSpPr>
        <p:spPr>
          <a:xfrm>
            <a:off x="6327875" y="1773250"/>
            <a:ext cx="548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b="1"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 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mockk&lt;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&gt;(relaxUnitFun = true)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every { foo.data() } returns emptyList()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bar = Bar(</a:t>
            </a:r>
            <a:r>
              <a:rPr b="1"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bar.load()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verify { </a:t>
            </a:r>
            <a:r>
              <a:rPr b="1"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.data()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 фреймворк называется </a:t>
            </a:r>
            <a:r>
              <a:rPr b="1" lang="ru-RU"/>
              <a:t>MockWebServer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chemeClr val="hlink"/>
                </a:solidFill>
                <a:hlinkClick r:id="rId3"/>
              </a:rPr>
              <a:t>https://github.com/square/okhttp/tree/master/mockwebserver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Поддерживается той же командой, что делают </a:t>
            </a:r>
            <a:r>
              <a:rPr b="1" lang="ru-RU"/>
              <a:t>OkHttpClient </a:t>
            </a:r>
            <a:r>
              <a:rPr lang="ru-RU"/>
              <a:t>и </a:t>
            </a:r>
            <a:r>
              <a:rPr b="1" lang="ru-RU"/>
              <a:t>Retrofit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настраивать ответы на любые методы.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Было бы такое полезно? Кейсы?</a:t>
            </a:r>
            <a:endParaRPr/>
          </a:p>
        </p:txBody>
      </p:sp>
      <p:sp>
        <p:nvSpPr>
          <p:cNvPr id="735" name="Google Shape;735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Для OkHttpClient можно мокать сам запросы</a:t>
            </a:r>
            <a:endParaRPr/>
          </a:p>
        </p:txBody>
      </p:sp>
      <p:sp>
        <p:nvSpPr>
          <p:cNvPr id="736" name="Google Shape;736;p90"/>
          <p:cNvSpPr txBox="1"/>
          <p:nvPr/>
        </p:nvSpPr>
        <p:spPr>
          <a:xfrm>
            <a:off x="6138325" y="1773250"/>
            <a:ext cx="5909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test() throws Exception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MockWebServer server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MockWebServer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Schedule some responses.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server.enqueue(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MockResponse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().setBody(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server.start();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HttpUrl baseUrl = server.url(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"/v1/chat/"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Chat chat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(baseUrl);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chat.loadMore();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assertEquals(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chat.messages());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server.shutdown();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1"/>
          <p:cNvSpPr txBox="1"/>
          <p:nvPr>
            <p:ph idx="1" type="body"/>
          </p:nvPr>
        </p:nvSpPr>
        <p:spPr>
          <a:xfrm>
            <a:off x="677327" y="1773250"/>
            <a:ext cx="4335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Студия для этого вида теста, добавляет необходимые библиотеки и параметры при создании модуля.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данном случае потребуется аннотировать еще и сам класс раннером, при помощи аннотации </a:t>
            </a:r>
            <a:r>
              <a:rPr b="1" lang="ru-RU"/>
              <a:t>@RunWith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Build instrumented tests</a:t>
            </a:r>
            <a:endParaRPr/>
          </a:p>
        </p:txBody>
      </p:sp>
      <p:sp>
        <p:nvSpPr>
          <p:cNvPr id="744" name="Google Shape;744;p91"/>
          <p:cNvSpPr txBox="1"/>
          <p:nvPr/>
        </p:nvSpPr>
        <p:spPr>
          <a:xfrm>
            <a:off x="5387725" y="1657775"/>
            <a:ext cx="7252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main dependencies for instrumented tests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'androidx.test.ext:junit:1.1.3'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'androidx.test.espresso:espresso-core:3.4.0'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runner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testInstrumentationRunner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"androidx.test.runner.AndroidJUnitRunner"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@RunWith(AndroidJUnit4::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ExampleInstrumentedTest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fun useAppContext()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677328" y="1773250"/>
            <a:ext cx="38244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UI Automator</a:t>
            </a:r>
            <a:r>
              <a:rPr lang="ru-RU"/>
              <a:t> - Аналогия Espresso для проведения UI тестирования.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О! Compose!;)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1" name="Google Shape;751;p9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Дополнительные зависимости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2"/>
          <p:cNvSpPr txBox="1"/>
          <p:nvPr/>
        </p:nvSpPr>
        <p:spPr>
          <a:xfrm>
            <a:off x="4720650" y="1773250"/>
            <a:ext cx="8978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 syntax sugar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"androidx.test.ext:junit-ktx:..."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UI testing with UI Automator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"androidx.test.uiautomator:uiautomator:..."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UI testing with Compose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"androidx.compose.ui:ui-test-junit4:..."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Optional -- Mocks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"io.mockk:mockk-android:..."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Основной и базовый фреймворк для написания тестов.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делает все необходимые обертки для того, чтобы написание тестов было максимально простым.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много фреймворков, которые в основе содержат Espresso и добавляют сверху еще больше своего сахара, для быстрого написания тестов. Один из таких примеров - </a:t>
            </a:r>
            <a:r>
              <a:rPr b="1" lang="ru-RU"/>
              <a:t>Kakao</a:t>
            </a:r>
            <a:r>
              <a:rPr lang="ru-RU"/>
              <a:t>.</a:t>
            </a:r>
            <a:endParaRPr/>
          </a:p>
        </p:txBody>
      </p:sp>
      <p:sp>
        <p:nvSpPr>
          <p:cNvPr id="759" name="Google Shape;759;p9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Espresso?</a:t>
            </a:r>
            <a:endParaRPr/>
          </a:p>
        </p:txBody>
      </p:sp>
      <p:pic>
        <p:nvPicPr>
          <p:cNvPr id="760" name="Google Shape;760;p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771" r="24776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@Before и @After</a:t>
            </a:r>
            <a:endParaRPr/>
          </a:p>
        </p:txBody>
      </p:sp>
      <p:sp>
        <p:nvSpPr>
          <p:cNvPr id="767" name="Google Shape;767;p9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@BeforeClass</a:t>
            </a:r>
            <a:r>
              <a:rPr lang="ru-RU"/>
              <a:t> - исполняет код до всех тестов один раз;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/>
              <a:t>@Before</a:t>
            </a:r>
            <a:r>
              <a:rPr lang="ru-RU"/>
              <a:t> - исполняет код перед каждым тестом;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/>
              <a:t>@After</a:t>
            </a:r>
            <a:r>
              <a:rPr lang="ru-RU"/>
              <a:t> - исполняет код после каждого теста;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94"/>
          <p:cNvSpPr txBox="1"/>
          <p:nvPr/>
        </p:nvSpPr>
        <p:spPr>
          <a:xfrm>
            <a:off x="6155275" y="1773250"/>
            <a:ext cx="642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@BeforeClass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setup()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@Before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prepare()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mockLogger = mockk&lt;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Logger.ILogger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&gt;(relaxUnitFun = true)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Logger.initialize(mockLogger)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@After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clean()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E6E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0"/>
          <p:cNvSpPr txBox="1"/>
          <p:nvPr>
            <p:ph type="title"/>
          </p:nvPr>
        </p:nvSpPr>
        <p:spPr>
          <a:xfrm>
            <a:off x="1999367" y="20584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 А каких тем не хватает вам?</a:t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5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Понимание как работает Espresso - важно, чтобы прикидывать возможности автотестов.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я бы рекомендовал бы посмотреть в сторону какого-то более полного фреймворка.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Мои коллеги и бывшие коллеги для автотестов сделали выбор в сторону </a:t>
            </a:r>
            <a:r>
              <a:rPr b="1" lang="ru-RU"/>
              <a:t>Kaspresso</a:t>
            </a:r>
            <a:br>
              <a:rPr lang="ru-RU"/>
            </a:br>
            <a:r>
              <a:rPr lang="ru-RU" u="sng">
                <a:solidFill>
                  <a:schemeClr val="hlink"/>
                </a:solidFill>
                <a:hlinkClick r:id="rId3"/>
              </a:rPr>
              <a:t>https://github.com/KasperskyLab/Kaspresso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Kaspresso сразу помогает работать с двумя видами фреймворков - Kakao и UiAutomator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5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Минутка рекламы</a:t>
            </a:r>
            <a:endParaRPr/>
          </a:p>
        </p:txBody>
      </p:sp>
      <p:pic>
        <p:nvPicPr>
          <p:cNvPr id="776" name="Google Shape;776;p9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7777" r="27777" t="0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6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7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Кроссплатформенность</a:t>
            </a:r>
            <a:endParaRPr/>
          </a:p>
        </p:txBody>
      </p:sp>
      <p:sp>
        <p:nvSpPr>
          <p:cNvPr id="412" name="Google Shape;412;p5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Эта тема последнее время набирает большую популярность, и уже есть компании, которым важно, чтобы у людей были необходимые навыки.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такая тема имеет сложности: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В рамках лекции нормально рассказать пока нет возможности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Желательно иметь Mac и написать приложение под iOS (чтобы проверить возможность реализации)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Темы для ознакомления - </a:t>
            </a:r>
            <a:r>
              <a:rPr b="1" lang="ru-RU"/>
              <a:t>Flutter</a:t>
            </a:r>
            <a:r>
              <a:rPr lang="ru-RU"/>
              <a:t>, </a:t>
            </a:r>
            <a:r>
              <a:rPr b="1" lang="ru-RU"/>
              <a:t>KMP</a:t>
            </a:r>
            <a:r>
              <a:rPr lang="ru-RU"/>
              <a:t>, </a:t>
            </a:r>
            <a:r>
              <a:rPr b="1" lang="ru-RU"/>
              <a:t>KMM</a:t>
            </a:r>
            <a:endParaRPr b="1"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550" y="1140800"/>
            <a:ext cx="3515151" cy="17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102" y="2919950"/>
            <a:ext cx="4809724" cy="25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достаточно специфичные “платформы”. Они основаны на Android API, но имеют свои нюансы.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 AndroidTV писать на чистых View или Compose - достаточно сложно и долго (из-за особенности работы фокусов и переключений).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Основной фреймворк для создания приложений под AndroidTV - это </a:t>
            </a:r>
            <a:r>
              <a:rPr b="1" lang="ru-RU"/>
              <a:t>Leanback</a:t>
            </a:r>
            <a:br>
              <a:rPr b="1" lang="ru-RU"/>
            </a:br>
            <a:r>
              <a:rPr lang="ru-RU" u="sng">
                <a:solidFill>
                  <a:schemeClr val="hlink"/>
                </a:solidFill>
                <a:hlinkClick r:id="rId3"/>
              </a:rPr>
              <a:t>https://developer.android.com/training/tv/start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Популярность этих платформ среди пользователей - очень низкая. Но некоторые приложения скорее актуальны именно для них.</a:t>
            </a:r>
            <a:endParaRPr/>
          </a:p>
        </p:txBody>
      </p:sp>
      <p:sp>
        <p:nvSpPr>
          <p:cNvPr id="421" name="Google Shape;421;p5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AndroidTV и Wearable</a:t>
            </a:r>
            <a:endParaRPr/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9" y="1071225"/>
            <a:ext cx="5905566" cy="219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951" y="3230375"/>
            <a:ext cx="5345676" cy="2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GooglePlay </a:t>
            </a:r>
            <a:r>
              <a:rPr lang="ru-RU"/>
              <a:t>для нас остается важным магазином для распространения. Но есть пользователи, которые пользуются и тем, что предоставляет им вендор самого устройства.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Магазины, на которые еще стоит обратить внимание - </a:t>
            </a:r>
            <a:r>
              <a:rPr b="1" lang="ru-RU"/>
              <a:t>AppGallery </a:t>
            </a:r>
            <a:r>
              <a:rPr lang="ru-RU"/>
              <a:t>(от Huawei), </a:t>
            </a:r>
            <a:r>
              <a:rPr b="1" lang="ru-RU"/>
              <a:t>MiStore</a:t>
            </a:r>
            <a:r>
              <a:rPr lang="ru-RU"/>
              <a:t>.</a:t>
            </a:r>
            <a:r>
              <a:rPr lang="ru-RU"/>
              <a:t> И следить за новостями о новых российских магазинах.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еще </a:t>
            </a:r>
            <a:r>
              <a:rPr lang="ru-RU"/>
              <a:t>специфические</a:t>
            </a:r>
            <a:r>
              <a:rPr lang="ru-RU"/>
              <a:t> магазины под телевизоры.</a:t>
            </a:r>
            <a:endParaRPr/>
          </a:p>
        </p:txBody>
      </p:sp>
      <p:sp>
        <p:nvSpPr>
          <p:cNvPr id="430" name="Google Shape;430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Релизы в магазины</a:t>
            </a:r>
            <a:endParaRPr/>
          </a:p>
        </p:txBody>
      </p:sp>
      <p:pic>
        <p:nvPicPr>
          <p:cNvPr id="431" name="Google Shape;4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459" y="4237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950" y="2310308"/>
            <a:ext cx="4412075" cy="132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6359" y="4067750"/>
            <a:ext cx="19907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Android и WebView</a:t>
            </a:r>
            <a:endParaRPr/>
          </a:p>
        </p:txBody>
      </p:sp>
      <p:sp>
        <p:nvSpPr>
          <p:cNvPr id="439" name="Google Shape;439;p54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4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4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4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4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4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